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Ultra-Bold" charset="1" panose="00000900000000000000"/>
      <p:regular r:id="rId20"/>
    </p:embeddedFont>
    <p:embeddedFont>
      <p:font typeface="Proxima Nova Bold" charset="1" panose="02000506030000020004"/>
      <p:regular r:id="rId21"/>
    </p:embeddedFont>
    <p:embeddedFont>
      <p:font typeface="Proxima Nova" charset="1" panose="02000506030000020004"/>
      <p:regular r:id="rId22"/>
    </p:embeddedFont>
    <p:embeddedFont>
      <p:font typeface="Montserrat Heavy" charset="1" panose="00000A00000000000000"/>
      <p:regular r:id="rId24"/>
    </p:embeddedFont>
    <p:embeddedFont>
      <p:font typeface="Montserrat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sandeep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dom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dom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micah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micah: add something about why we made certain decisions (ie picking groq and open ai) over others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lauren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lauren (w assistance from sandeep for questions)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lauren (w assistance from sandeep for questions)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s://github.com/laurcarter/Project3Repo.git" TargetMode="External" Type="http://schemas.openxmlformats.org/officeDocument/2006/relationships/hyperlink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https://www.kaggle.com/datasets/pythonafroz/medquad-medical-question-answer-for-ai-research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579013"/>
            <a:ext cx="8471164" cy="7839677"/>
          </a:xfrm>
          <a:custGeom>
            <a:avLst/>
            <a:gdLst/>
            <a:ahLst/>
            <a:cxnLst/>
            <a:rect r="r" b="b" t="t" l="l"/>
            <a:pathLst>
              <a:path h="7839677" w="8471164">
                <a:moveTo>
                  <a:pt x="0" y="0"/>
                </a:moveTo>
                <a:lnTo>
                  <a:pt x="8471164" y="0"/>
                </a:lnTo>
                <a:lnTo>
                  <a:pt x="8471164" y="7839677"/>
                </a:lnTo>
                <a:lnTo>
                  <a:pt x="0" y="7839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72836" y="1085850"/>
            <a:ext cx="7439241" cy="282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0"/>
              </a:lnSpc>
            </a:pPr>
            <a:r>
              <a:rPr lang="en-US" b="true" sz="6700" spc="100">
                <a:solidFill>
                  <a:srgbClr val="3B6A7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  <a:hlinkClick r:id="rId5" tooltip="https://github.com/laurcarter/Project3Repo.git"/>
              </a:rPr>
              <a:t>AI-POWERED HEALTHCARE ASSISTANT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2836" y="4403888"/>
            <a:ext cx="8310988" cy="204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spc="42" b="true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 RAG-Powered Healthcare Chatbot for Patients and Professionals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90781" y="9399640"/>
            <a:ext cx="7652222" cy="73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1"/>
              </a:lnSpc>
            </a:pPr>
            <a:r>
              <a:rPr lang="en-US" sz="2300" spc="23">
                <a:solidFill>
                  <a:srgbClr val="96715B"/>
                </a:solidFill>
                <a:latin typeface="Proxima Nova"/>
                <a:ea typeface="Proxima Nova"/>
                <a:cs typeface="Proxima Nova"/>
                <a:sym typeface="Proxima Nova"/>
              </a:rPr>
              <a:t>Team Members: Lauren Carter, Domenic Guerrero, Sandeep Singh, Kevin Curry, Micah Purdome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176831" cy="10336670"/>
            <a:chOff x="0" y="0"/>
            <a:chExt cx="3111286" cy="44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1286" cy="4481134"/>
            </a:xfrm>
            <a:custGeom>
              <a:avLst/>
              <a:gdLst/>
              <a:ahLst/>
              <a:cxnLst/>
              <a:rect r="r" b="b" t="t" l="l"/>
              <a:pathLst>
                <a:path h="4481134" w="3111286">
                  <a:moveTo>
                    <a:pt x="0" y="0"/>
                  </a:moveTo>
                  <a:lnTo>
                    <a:pt x="3111286" y="0"/>
                  </a:lnTo>
                  <a:lnTo>
                    <a:pt x="3111286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68039" y="2549827"/>
            <a:ext cx="9018472" cy="5394686"/>
          </a:xfrm>
          <a:custGeom>
            <a:avLst/>
            <a:gdLst/>
            <a:ahLst/>
            <a:cxnLst/>
            <a:rect r="r" b="b" t="t" l="l"/>
            <a:pathLst>
              <a:path h="5394686" w="9018472">
                <a:moveTo>
                  <a:pt x="0" y="0"/>
                </a:moveTo>
                <a:lnTo>
                  <a:pt x="9018472" y="0"/>
                </a:lnTo>
                <a:lnTo>
                  <a:pt x="9018472" y="5394686"/>
                </a:lnTo>
                <a:lnTo>
                  <a:pt x="0" y="5394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2722" y="4547082"/>
            <a:ext cx="6918493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39"/>
              </a:lnSpc>
            </a:pPr>
            <a:r>
              <a:rPr lang="en-US" sz="9199" spc="91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205" y="1217139"/>
            <a:ext cx="511242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b="true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336670"/>
            <a:chOff x="0" y="0"/>
            <a:chExt cx="7928180" cy="44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8180" cy="4481134"/>
            </a:xfrm>
            <a:custGeom>
              <a:avLst/>
              <a:gdLst/>
              <a:ahLst/>
              <a:cxnLst/>
              <a:rect r="r" b="b" t="t" l="l"/>
              <a:pathLst>
                <a:path h="4481134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2205" y="1217139"/>
            <a:ext cx="5112422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b="true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3541" y="3351204"/>
            <a:ext cx="16165759" cy="22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  <a:spcBef>
                <a:spcPct val="0"/>
              </a:spcBef>
            </a:pPr>
            <a:r>
              <a:rPr lang="en-US" sz="3977" spc="59">
                <a:solidFill>
                  <a:srgbClr val="3B6A7E"/>
                </a:solidFill>
                <a:latin typeface="Montserrat"/>
                <a:ea typeface="Montserrat"/>
                <a:cs typeface="Montserrat"/>
                <a:sym typeface="Montserrat"/>
              </a:rPr>
              <a:t>Afroz, P. (n.d.). MedQuAD: Medical Question Answer for AI Research [Data set]. Kaggle. https://www.kaggle.com/datasets/pythonafroz/medquad-medical-question-answer-for-ai-research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9670"/>
            <a:ext cx="8263937" cy="10336670"/>
            <a:chOff x="0" y="0"/>
            <a:chExt cx="3582567" cy="44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2567" cy="4481134"/>
            </a:xfrm>
            <a:custGeom>
              <a:avLst/>
              <a:gdLst/>
              <a:ahLst/>
              <a:cxnLst/>
              <a:rect r="r" b="b" t="t" l="l"/>
              <a:pathLst>
                <a:path h="4481134" w="3582567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09081" y="1768777"/>
            <a:ext cx="8750219" cy="5966059"/>
          </a:xfrm>
          <a:custGeom>
            <a:avLst/>
            <a:gdLst/>
            <a:ahLst/>
            <a:cxnLst/>
            <a:rect r="r" b="b" t="t" l="l"/>
            <a:pathLst>
              <a:path h="5966059" w="8750219">
                <a:moveTo>
                  <a:pt x="0" y="0"/>
                </a:moveTo>
                <a:lnTo>
                  <a:pt x="8750219" y="0"/>
                </a:lnTo>
                <a:lnTo>
                  <a:pt x="8750219" y="5966058"/>
                </a:lnTo>
                <a:lnTo>
                  <a:pt x="0" y="5966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4117" y="1759252"/>
            <a:ext cx="7075704" cy="701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Challenge: The need for quick, evidence-based responses to medical queries for patients, medical students, and healthcare providers.</a:t>
            </a:r>
          </a:p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Solution: A healthcare assistant powered by a Retrieval-Augmented Generation (RAG) pipeline.</a:t>
            </a:r>
          </a:p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Key Features: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Accurate, evidence-based medical answers.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Voice-based interaction for accessibility.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Real-time information retrieval using cutting-edge AI models.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81594" y="716597"/>
            <a:ext cx="7773399" cy="68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0"/>
              </a:lnSpc>
            </a:pPr>
            <a:r>
              <a:rPr lang="en-US" b="true" sz="4900" spc="73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EXECUTIVE SUMMARY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6383" y="1637293"/>
            <a:ext cx="7754708" cy="7726509"/>
          </a:xfrm>
          <a:custGeom>
            <a:avLst/>
            <a:gdLst/>
            <a:ahLst/>
            <a:cxnLst/>
            <a:rect r="r" b="b" t="t" l="l"/>
            <a:pathLst>
              <a:path h="7726509" w="7754708">
                <a:moveTo>
                  <a:pt x="0" y="0"/>
                </a:moveTo>
                <a:lnTo>
                  <a:pt x="7754707" y="0"/>
                </a:lnTo>
                <a:lnTo>
                  <a:pt x="7754707" y="7726509"/>
                </a:lnTo>
                <a:lnTo>
                  <a:pt x="0" y="7726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49670"/>
            <a:ext cx="8263937" cy="10336670"/>
            <a:chOff x="0" y="0"/>
            <a:chExt cx="3582567" cy="44811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82567" cy="4481134"/>
            </a:xfrm>
            <a:custGeom>
              <a:avLst/>
              <a:gdLst/>
              <a:ahLst/>
              <a:cxnLst/>
              <a:rect r="r" b="b" t="t" l="l"/>
              <a:pathLst>
                <a:path h="4481134" w="3582567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8989" y="973757"/>
            <a:ext cx="7075704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b="true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PROJECT GOALS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989" y="2800350"/>
            <a:ext cx="7075704" cy="467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 precise, evidence-based responses to medical questions.</a:t>
            </a:r>
          </a:p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 speech-to-text functionality for accessibility.</a:t>
            </a:r>
          </a:p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Utilize an efficient RAG pipeline with recursive retrieval methods.</a:t>
            </a:r>
          </a:p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Leverage cutting-edge AI technologies like LangChain, Hugging Face, and OpenAI models.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9670"/>
            <a:ext cx="8263937" cy="10336670"/>
            <a:chOff x="0" y="0"/>
            <a:chExt cx="3582567" cy="44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2567" cy="4481134"/>
            </a:xfrm>
            <a:custGeom>
              <a:avLst/>
              <a:gdLst/>
              <a:ahLst/>
              <a:cxnLst/>
              <a:rect r="r" b="b" t="t" l="l"/>
              <a:pathLst>
                <a:path h="4481134" w="3582567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42870" y="5375091"/>
            <a:ext cx="3922065" cy="4654038"/>
          </a:xfrm>
          <a:custGeom>
            <a:avLst/>
            <a:gdLst/>
            <a:ahLst/>
            <a:cxnLst/>
            <a:rect r="r" b="b" t="t" l="l"/>
            <a:pathLst>
              <a:path h="4654038" w="3922065">
                <a:moveTo>
                  <a:pt x="0" y="0"/>
                </a:moveTo>
                <a:lnTo>
                  <a:pt x="3922065" y="0"/>
                </a:lnTo>
                <a:lnTo>
                  <a:pt x="3922065" y="4654038"/>
                </a:lnTo>
                <a:lnTo>
                  <a:pt x="0" y="4654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78131" y="272222"/>
            <a:ext cx="5259193" cy="4905558"/>
          </a:xfrm>
          <a:custGeom>
            <a:avLst/>
            <a:gdLst/>
            <a:ahLst/>
            <a:cxnLst/>
            <a:rect r="r" b="b" t="t" l="l"/>
            <a:pathLst>
              <a:path h="4905558" w="5259193">
                <a:moveTo>
                  <a:pt x="0" y="0"/>
                </a:moveTo>
                <a:lnTo>
                  <a:pt x="5259193" y="0"/>
                </a:lnTo>
                <a:lnTo>
                  <a:pt x="5259193" y="4905558"/>
                </a:lnTo>
                <a:lnTo>
                  <a:pt x="0" y="4905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8989" y="635046"/>
            <a:ext cx="707570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b="true" sz="5000" spc="75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COLLECTION &amp;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8989" y="2761371"/>
            <a:ext cx="7075704" cy="44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3480"/>
              </a:lnSpc>
              <a:buFont typeface="Arial"/>
              <a:buChar char="•"/>
            </a:pPr>
            <a:r>
              <a:rPr lang="en-US" sz="2900" spc="29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Data Source: MedQuAD Medical Question-Answer Dataset (</a:t>
            </a:r>
            <a:r>
              <a:rPr lang="en-US" sz="2900" spc="29" u="sng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  <a:hlinkClick r:id="rId7" tooltip="https://www.kaggle.com/datasets/pythonafroz/medquad-medical-question-answer-for-ai-research"/>
              </a:rPr>
              <a:t>link to Kaggle</a:t>
            </a:r>
            <a:r>
              <a:rPr lang="en-US" sz="2900" spc="29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).</a:t>
            </a:r>
          </a:p>
          <a:p>
            <a:pPr algn="l" marL="626112" indent="-313056" lvl="1">
              <a:lnSpc>
                <a:spcPts val="3480"/>
              </a:lnSpc>
              <a:buFont typeface="Arial"/>
              <a:buChar char="•"/>
            </a:pPr>
            <a:r>
              <a:rPr lang="en-US" sz="2900" spc="29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Data Cleaning:</a:t>
            </a:r>
          </a:p>
          <a:p>
            <a:pPr algn="l" marL="1252224" indent="-417408" lvl="2">
              <a:lnSpc>
                <a:spcPts val="3480"/>
              </a:lnSpc>
              <a:buFont typeface="Arial"/>
              <a:buChar char="⚬"/>
            </a:pPr>
            <a:r>
              <a:rPr lang="en-US" sz="2900" spc="29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Dropped missing and duplicate rows.</a:t>
            </a:r>
          </a:p>
          <a:p>
            <a:pPr algn="l" marL="1252224" indent="-417408" lvl="2">
              <a:lnSpc>
                <a:spcPts val="3480"/>
              </a:lnSpc>
              <a:buFont typeface="Arial"/>
              <a:buChar char="⚬"/>
            </a:pPr>
            <a:r>
              <a:rPr lang="en-US" sz="2900" spc="29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Removed special characters and extraneous text from the "answer" field.</a:t>
            </a:r>
          </a:p>
          <a:p>
            <a:pPr algn="l">
              <a:lnSpc>
                <a:spcPts val="34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604964" y="-103833"/>
            <a:ext cx="4256856" cy="1056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</a:p>
          <a:p>
            <a:pPr algn="l">
              <a:lnSpc>
                <a:spcPts val="3480"/>
              </a:lnSpc>
            </a:pPr>
            <a:r>
              <a:rPr lang="en-US" sz="2900" spc="29" b="true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Exploration:</a:t>
            </a:r>
          </a:p>
          <a:p>
            <a:pPr algn="l" marL="626112" indent="-313056" lvl="1">
              <a:lnSpc>
                <a:spcPts val="3480"/>
              </a:lnSpc>
              <a:buFont typeface="Arial"/>
              <a:buChar char="•"/>
            </a:pPr>
            <a:r>
              <a:rPr lang="en-US" sz="2900" spc="29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Visuals: Bar chart of data sources (e.g., NIDDK, CDC, Cancer.gov) and their contribution to the dataset.</a:t>
            </a:r>
          </a:p>
          <a:p>
            <a:pPr algn="l">
              <a:lnSpc>
                <a:spcPts val="3480"/>
              </a:lnSpc>
            </a:pPr>
          </a:p>
          <a:p>
            <a:pPr algn="l">
              <a:lnSpc>
                <a:spcPts val="3480"/>
              </a:lnSpc>
            </a:pPr>
          </a:p>
          <a:p>
            <a:pPr algn="l">
              <a:lnSpc>
                <a:spcPts val="3480"/>
              </a:lnSpc>
            </a:pPr>
          </a:p>
          <a:p>
            <a:pPr algn="l">
              <a:lnSpc>
                <a:spcPts val="3480"/>
              </a:lnSpc>
            </a:pPr>
          </a:p>
          <a:p>
            <a:pPr algn="l">
              <a:lnSpc>
                <a:spcPts val="3480"/>
              </a:lnSpc>
            </a:pPr>
          </a:p>
          <a:p>
            <a:pPr algn="l">
              <a:lnSpc>
                <a:spcPts val="3480"/>
              </a:lnSpc>
            </a:pPr>
          </a:p>
          <a:p>
            <a:pPr algn="l" marL="626112" indent="-313056" lvl="1">
              <a:lnSpc>
                <a:spcPts val="3480"/>
              </a:lnSpc>
              <a:buFont typeface="Arial"/>
              <a:buChar char="•"/>
            </a:pPr>
            <a:r>
              <a:rPr lang="en-US" sz="2900" spc="29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Text statistics: Number of questions, average question/answer length, and notable patterns (source distribution is global healthcare resources that are all credible)</a:t>
            </a:r>
          </a:p>
          <a:p>
            <a:pPr algn="l">
              <a:lnSpc>
                <a:spcPts val="34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9670"/>
            <a:ext cx="11906734" cy="10336670"/>
            <a:chOff x="0" y="0"/>
            <a:chExt cx="5161785" cy="44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1785" cy="4481134"/>
            </a:xfrm>
            <a:custGeom>
              <a:avLst/>
              <a:gdLst/>
              <a:ahLst/>
              <a:cxnLst/>
              <a:rect r="r" b="b" t="t" l="l"/>
              <a:pathLst>
                <a:path h="4481134" w="5161785">
                  <a:moveTo>
                    <a:pt x="0" y="0"/>
                  </a:moveTo>
                  <a:lnTo>
                    <a:pt x="5161785" y="0"/>
                  </a:lnTo>
                  <a:lnTo>
                    <a:pt x="5161785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123" y="2968292"/>
            <a:ext cx="11562488" cy="712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Core Frameworks: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LangChain: Orchestrates RAG pipeline logic.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OpenAI (Whisper, GPT): Embeddings, voice transcription, and LLM.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Hugging Face Transformers: NLP for question/answer processing.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Chroma: Vector database for fast document retrieval.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Groq LLM: Handles large language model-based responses.</a:t>
            </a:r>
          </a:p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Key Pipeline Components: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Data Loading: CSV file ingestion using LangChain loaders.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Vectorization: Converts documents into searchable vectors.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Retrieval: Top-k context matching with recursive query.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Answer Generation: Generates precise answers using LLM (Groq, OpenAI GPT).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48989" y="973757"/>
            <a:ext cx="10369474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b="true" sz="4800" spc="72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CORE FRAMEWORKS &amp; KEY COMPONENTS OF THE RAG PIPELINE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27799" y="2977817"/>
            <a:ext cx="5720756" cy="5117476"/>
          </a:xfrm>
          <a:custGeom>
            <a:avLst/>
            <a:gdLst/>
            <a:ahLst/>
            <a:cxnLst/>
            <a:rect r="r" b="b" t="t" l="l"/>
            <a:pathLst>
              <a:path h="5117476" w="5720756">
                <a:moveTo>
                  <a:pt x="0" y="0"/>
                </a:moveTo>
                <a:lnTo>
                  <a:pt x="5720756" y="0"/>
                </a:lnTo>
                <a:lnTo>
                  <a:pt x="5720756" y="5117476"/>
                </a:lnTo>
                <a:lnTo>
                  <a:pt x="0" y="5117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9670"/>
            <a:ext cx="9951386" cy="10336670"/>
            <a:chOff x="0" y="0"/>
            <a:chExt cx="4314107" cy="44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14106" cy="4481134"/>
            </a:xfrm>
            <a:custGeom>
              <a:avLst/>
              <a:gdLst/>
              <a:ahLst/>
              <a:cxnLst/>
              <a:rect r="r" b="b" t="t" l="l"/>
              <a:pathLst>
                <a:path h="4481134" w="4314106">
                  <a:moveTo>
                    <a:pt x="0" y="0"/>
                  </a:moveTo>
                  <a:lnTo>
                    <a:pt x="4314106" y="0"/>
                  </a:lnTo>
                  <a:lnTo>
                    <a:pt x="4314106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4893" y="2940535"/>
            <a:ext cx="7804501" cy="4760746"/>
          </a:xfrm>
          <a:custGeom>
            <a:avLst/>
            <a:gdLst/>
            <a:ahLst/>
            <a:cxnLst/>
            <a:rect r="r" b="b" t="t" l="l"/>
            <a:pathLst>
              <a:path h="4760746" w="7804501">
                <a:moveTo>
                  <a:pt x="0" y="0"/>
                </a:moveTo>
                <a:lnTo>
                  <a:pt x="7804501" y="0"/>
                </a:lnTo>
                <a:lnTo>
                  <a:pt x="7804501" y="4760745"/>
                </a:lnTo>
                <a:lnTo>
                  <a:pt x="0" y="4760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6538" y="452025"/>
            <a:ext cx="7935654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b="true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SPEECH-TO-TEXT &amp; USER INTERACTION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1937" y="2110200"/>
            <a:ext cx="7567512" cy="732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Goal: Voice-based queries for users with limited text-input capacity.</a:t>
            </a:r>
          </a:p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Implementation: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Used OpenAI Whisper for real-time voice transcription.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Audio recorded as .wav files, then transcribed with OpenAI API.</a:t>
            </a:r>
          </a:p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User Experience: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Input: Voice query.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Output: Transcribed question + medical answer via RAG system.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Gradio Interface: Two tabs for text and voice input.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Screenshot: Include a snapshot of the interface.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9670"/>
            <a:ext cx="8263937" cy="10336670"/>
            <a:chOff x="0" y="0"/>
            <a:chExt cx="3582567" cy="44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2567" cy="4481134"/>
            </a:xfrm>
            <a:custGeom>
              <a:avLst/>
              <a:gdLst/>
              <a:ahLst/>
              <a:cxnLst/>
              <a:rect r="r" b="b" t="t" l="l"/>
              <a:pathLst>
                <a:path h="4481134" w="3582567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681287"/>
            <a:ext cx="7075704" cy="657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Features to Add: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app integration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Multilingual support using Hugging Face transformers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Incorporation of more diverse medical datasets for better contextual answers</a:t>
            </a:r>
          </a:p>
          <a:p>
            <a:pPr algn="l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Directions: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Bias mitigation: Ensuring responses are balanced and inclusive</a:t>
            </a:r>
          </a:p>
          <a:p>
            <a:pPr algn="l" marL="1295403" indent="-431801" lvl="2">
              <a:lnSpc>
                <a:spcPts val="3600"/>
              </a:lnSpc>
              <a:buFont typeface="Arial"/>
              <a:buChar char="⚬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Expansion to other industries (mental health, nutrition, etc.).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8989" y="973757"/>
            <a:ext cx="7075704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b="true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FUTURE DEVELOPMENT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03888" y="2390272"/>
            <a:ext cx="8855412" cy="5506456"/>
          </a:xfrm>
          <a:custGeom>
            <a:avLst/>
            <a:gdLst/>
            <a:ahLst/>
            <a:cxnLst/>
            <a:rect r="r" b="b" t="t" l="l"/>
            <a:pathLst>
              <a:path h="5506456" w="8855412">
                <a:moveTo>
                  <a:pt x="0" y="0"/>
                </a:moveTo>
                <a:lnTo>
                  <a:pt x="8855412" y="0"/>
                </a:lnTo>
                <a:lnTo>
                  <a:pt x="8855412" y="5506456"/>
                </a:lnTo>
                <a:lnTo>
                  <a:pt x="0" y="5506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9670"/>
            <a:ext cx="8263937" cy="10336670"/>
            <a:chOff x="0" y="0"/>
            <a:chExt cx="3582567" cy="44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2567" cy="4481134"/>
            </a:xfrm>
            <a:custGeom>
              <a:avLst/>
              <a:gdLst/>
              <a:ahLst/>
              <a:cxnLst/>
              <a:rect r="r" b="b" t="t" l="l"/>
              <a:pathLst>
                <a:path h="4481134" w="3582567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559352"/>
            <a:ext cx="7448273" cy="739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4439"/>
              </a:lnSpc>
              <a:buFont typeface="Arial"/>
              <a:buChar char="•"/>
            </a:pPr>
            <a:r>
              <a:rPr lang="en-US" sz="3699" spc="36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Highlights</a:t>
            </a:r>
          </a:p>
          <a:p>
            <a:pPr algn="l" marL="1597656" indent="-532552" lvl="2">
              <a:lnSpc>
                <a:spcPts val="4439"/>
              </a:lnSpc>
              <a:buFont typeface="Arial"/>
              <a:buChar char="⚬"/>
            </a:pPr>
            <a:r>
              <a:rPr lang="en-US" sz="3699" spc="36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Detailed, evidence-based answers for healthcare professionals.</a:t>
            </a:r>
          </a:p>
          <a:p>
            <a:pPr algn="l" marL="798828" indent="-399414" lvl="1">
              <a:lnSpc>
                <a:spcPts val="4439"/>
              </a:lnSpc>
              <a:buFont typeface="Arial"/>
              <a:buChar char="•"/>
            </a:pPr>
            <a:r>
              <a:rPr lang="en-US" sz="3699" spc="36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 Results</a:t>
            </a:r>
          </a:p>
          <a:p>
            <a:pPr algn="l" marL="1597656" indent="-532552" lvl="2">
              <a:lnSpc>
                <a:spcPts val="4439"/>
              </a:lnSpc>
              <a:buFont typeface="Arial"/>
              <a:buChar char="⚬"/>
            </a:pPr>
            <a:r>
              <a:rPr lang="en-US" sz="3699" spc="36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Precision, Recall, F1-Score: 0.0 (verbose vs. concise mismatch).</a:t>
            </a:r>
          </a:p>
          <a:p>
            <a:pPr algn="l" marL="1597656" indent="-532552" lvl="2">
              <a:lnSpc>
                <a:spcPts val="4439"/>
              </a:lnSpc>
              <a:buFont typeface="Arial"/>
              <a:buChar char="⚬"/>
            </a:pPr>
            <a:r>
              <a:rPr lang="en-US" sz="3699" spc="36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ROUGE-1: 0.121, ROUGE-L: 0.115 (context-rich focus).</a:t>
            </a:r>
          </a:p>
          <a:p>
            <a:pPr algn="l" marL="1597656" indent="-532552" lvl="2">
              <a:lnSpc>
                <a:spcPts val="4439"/>
              </a:lnSpc>
              <a:buFont typeface="Arial"/>
              <a:buChar char="⚬"/>
            </a:pPr>
            <a:r>
              <a:rPr lang="en-US" sz="3699" spc="36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Response Time &lt;5s: Efficient, real-world ready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8989" y="973757"/>
            <a:ext cx="7075704" cy="157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b="true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RESULTS &amp; PERFORMANCE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843813" y="1003865"/>
            <a:ext cx="8199674" cy="8229600"/>
          </a:xfrm>
          <a:custGeom>
            <a:avLst/>
            <a:gdLst/>
            <a:ahLst/>
            <a:cxnLst/>
            <a:rect r="r" b="b" t="t" l="l"/>
            <a:pathLst>
              <a:path h="8229600" w="8199674">
                <a:moveTo>
                  <a:pt x="0" y="0"/>
                </a:moveTo>
                <a:lnTo>
                  <a:pt x="8199674" y="0"/>
                </a:lnTo>
                <a:lnTo>
                  <a:pt x="81996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E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00000">
            <a:off x="-1814337" y="7696194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00000">
            <a:off x="15710476" y="-1801056"/>
            <a:ext cx="4391862" cy="4391862"/>
          </a:xfrm>
          <a:custGeom>
            <a:avLst/>
            <a:gdLst/>
            <a:ahLst/>
            <a:cxnLst/>
            <a:rect r="r" b="b" t="t" l="l"/>
            <a:pathLst>
              <a:path h="4391862" w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1056" y="3513129"/>
            <a:ext cx="17365888" cy="283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67"/>
              </a:lnSpc>
            </a:pPr>
            <a:r>
              <a:rPr lang="en-US" b="true" sz="20060" spc="30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DEMO TIME!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DAGZmST34YA</dc:identifier>
  <dcterms:modified xsi:type="dcterms:W3CDTF">2011-08-01T06:04:30Z</dcterms:modified>
  <cp:revision>1</cp:revision>
  <dc:title>Project 3 Powerpoint</dc:title>
</cp:coreProperties>
</file>